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Alfa Slab One" panose="020B0604020202020204" charset="0"/>
      <p:regular r:id="rId14"/>
    </p:embeddedFont>
    <p:embeddedFont>
      <p:font typeface="Nunito" panose="020B0604020202020204" charset="0"/>
      <p:regular r:id="rId15"/>
      <p:bold r:id="rId16"/>
      <p:italic r:id="rId17"/>
      <p:boldItalic r:id="rId18"/>
    </p:embeddedFont>
    <p:embeddedFont>
      <p:font typeface="Proxima Nova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F4B218-6D4E-422C-8E7A-CA9B97C0408B}">
  <a:tblStyle styleId="{05F4B218-6D4E-422C-8E7A-CA9B97C0408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0d57607a5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70d57607a5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dac7f91d47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dac7f91d47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dac7f91d4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dac7f91d4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dac7f91d4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dac7f91d4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70b3192c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70b3192cc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dac7f91d4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dac7f91d4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ac7f91d47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ac7f91d47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dac7f91d47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dac7f91d47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dac7f91d47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dac7f91d47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dac7f91d47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dac7f91d47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462500" y="3596300"/>
            <a:ext cx="4109400" cy="11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540" b="1">
                <a:solidFill>
                  <a:srgbClr val="FFFFFF"/>
                </a:solidFill>
              </a:rPr>
              <a:t>Team members: </a:t>
            </a:r>
            <a:br>
              <a:rPr lang="en" sz="1540" b="1">
                <a:solidFill>
                  <a:srgbClr val="FFFFFF"/>
                </a:solidFill>
              </a:rPr>
            </a:br>
            <a:r>
              <a:rPr lang="en" sz="1482" b="1">
                <a:solidFill>
                  <a:srgbClr val="FFFFFF"/>
                </a:solidFill>
              </a:rPr>
              <a:t>Prashansa Evangeline Bonapalle</a:t>
            </a:r>
            <a:endParaRPr sz="1482" b="1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482" b="1">
                <a:solidFill>
                  <a:srgbClr val="FFFFFF"/>
                </a:solidFill>
              </a:rPr>
              <a:t>Pratiksha Ramrao Masalkar</a:t>
            </a:r>
            <a:endParaRPr sz="1482" b="1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482" b="1">
                <a:solidFill>
                  <a:srgbClr val="FFFFFF"/>
                </a:solidFill>
              </a:rPr>
              <a:t>Dipak Ramachandani,</a:t>
            </a:r>
            <a:endParaRPr sz="1482" b="1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482" b="1">
                <a:solidFill>
                  <a:srgbClr val="FFFFFF"/>
                </a:solidFill>
              </a:rPr>
              <a:t>Anuj Jigneshkumar Vakil</a:t>
            </a:r>
            <a:br>
              <a:rPr lang="en" sz="1482">
                <a:solidFill>
                  <a:srgbClr val="000000"/>
                </a:solidFill>
              </a:rPr>
            </a:br>
            <a:endParaRPr sz="1482">
              <a:solidFill>
                <a:srgbClr val="000000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35150" y="3134600"/>
            <a:ext cx="8273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roxima Nova"/>
                <a:ea typeface="Proxima Nova"/>
                <a:cs typeface="Proxima Nova"/>
                <a:sym typeface="Proxima Nova"/>
              </a:rPr>
              <a:t>Project Advisor : Jerry Gao</a:t>
            </a:r>
            <a:endParaRPr sz="18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117575" y="440875"/>
            <a:ext cx="89055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rgbClr val="990000"/>
                </a:solidFill>
                <a:latin typeface="Alfa Slab One"/>
                <a:ea typeface="Alfa Slab One"/>
                <a:cs typeface="Alfa Slab One"/>
                <a:sym typeface="Alfa Slab One"/>
              </a:rPr>
              <a:t>Wheat Crop Disease Detection and Analysis using Machine Learning</a:t>
            </a:r>
            <a:endParaRPr sz="2100" dirty="0">
              <a:solidFill>
                <a:srgbClr val="990000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990000"/>
                </a:solidFill>
                <a:latin typeface="Alfa Slab One"/>
                <a:ea typeface="Alfa Slab One"/>
                <a:cs typeface="Alfa Slab One"/>
                <a:sym typeface="Alfa Slab One"/>
              </a:rPr>
              <a:t>CMPE 295B -Master Project II</a:t>
            </a:r>
            <a:endParaRPr sz="1800" dirty="0">
              <a:solidFill>
                <a:srgbClr val="990000"/>
              </a:solidFill>
              <a:latin typeface="Alfa Slab One"/>
              <a:ea typeface="Alfa Slab One"/>
              <a:cs typeface="Alfa Slab One"/>
              <a:sym typeface="Alfa Slab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8"/>
    </mc:Choice>
    <mc:Fallback>
      <p:transition spd="slow" advTm="356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title"/>
          </p:nvPr>
        </p:nvSpPr>
        <p:spPr>
          <a:xfrm>
            <a:off x="311700" y="4303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Comparative Analysis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121" name="Google Shape;121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VGG19 shows robust performance in wheat disease detection, achieving around 90% in precision and recall, with 92% training accuracy and 88% testing accuracy.</a:t>
            </a:r>
            <a:endParaRPr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In contrast, YOLOv4 achieves 90% mAP@0.50, 80% precision, 83% recall, and an F-1 Score of 86.4%, indicating substantial improvements in specific metrics. </a:t>
            </a:r>
            <a:endParaRPr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Meanwhile, YOLOv5 excels in targeted detection tasks, notably achieving a 96% F-1 Score for Fusarium Head Blight, reflecting its superior capability for specific conditions due to advanced model architecture and training optimizations.</a:t>
            </a:r>
            <a:endParaRPr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46"/>
    </mc:Choice>
    <mc:Fallback>
      <p:transition spd="slow" advTm="1414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311700" y="1805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Conclusion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426175" y="753200"/>
            <a:ext cx="8406300" cy="42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514" b="1">
                <a:solidFill>
                  <a:srgbClr val="000000"/>
                </a:solidFill>
              </a:rPr>
              <a:t>Model Insights:</a:t>
            </a:r>
            <a:endParaRPr sz="1514" b="1">
              <a:solidFill>
                <a:srgbClr val="000000"/>
              </a:solidFill>
            </a:endParaRPr>
          </a:p>
          <a:p>
            <a:pPr marL="457200" lvl="0" indent="-319087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25"/>
              <a:buChar char="●"/>
            </a:pPr>
            <a:r>
              <a:rPr lang="en" sz="1425" b="1">
                <a:solidFill>
                  <a:srgbClr val="000000"/>
                </a:solidFill>
              </a:rPr>
              <a:t>VGG19: Offers strong generalization across diverse conditions, ideal for broad-spectrum disease detection with high reliability.</a:t>
            </a:r>
            <a:endParaRPr sz="1425" b="1">
              <a:solidFill>
                <a:srgbClr val="000000"/>
              </a:solidFill>
            </a:endParaRPr>
          </a:p>
          <a:p>
            <a:pPr marL="457200" lvl="0" indent="-31908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25"/>
              <a:buChar char="●"/>
            </a:pPr>
            <a:r>
              <a:rPr lang="en" sz="1425" b="1">
                <a:solidFill>
                  <a:srgbClr val="000000"/>
                </a:solidFill>
              </a:rPr>
              <a:t>YOLOv5: Best for targeted detection tasks, excelling in precision for specific diseases like Fusarium Head Blight, suitable for specialized applications.</a:t>
            </a:r>
            <a:endParaRPr sz="1425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514" b="1">
                <a:solidFill>
                  <a:srgbClr val="000000"/>
                </a:solidFill>
              </a:rPr>
              <a:t>Implementation Recommendations:</a:t>
            </a:r>
            <a:endParaRPr sz="1514" b="1">
              <a:solidFill>
                <a:srgbClr val="000000"/>
              </a:solidFill>
            </a:endParaRPr>
          </a:p>
          <a:p>
            <a:pPr marL="457200" lvl="0" indent="-319087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25"/>
              <a:buChar char="●"/>
            </a:pPr>
            <a:r>
              <a:rPr lang="en" sz="1425" b="1">
                <a:solidFill>
                  <a:srgbClr val="000000"/>
                </a:solidFill>
              </a:rPr>
              <a:t>Use VGG19 for consistent, widespread disease monitoring.</a:t>
            </a:r>
            <a:endParaRPr sz="1425" b="1">
              <a:solidFill>
                <a:srgbClr val="000000"/>
              </a:solidFill>
            </a:endParaRPr>
          </a:p>
          <a:p>
            <a:pPr marL="457200" lvl="0" indent="-31908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25"/>
              <a:buChar char="●"/>
            </a:pPr>
            <a:r>
              <a:rPr lang="en" sz="1425" b="1">
                <a:solidFill>
                  <a:srgbClr val="000000"/>
                </a:solidFill>
              </a:rPr>
              <a:t>Deploy YOLOv5 where detailed, precise disease identification is crucial.</a:t>
            </a:r>
            <a:endParaRPr sz="1425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514" b="1">
                <a:solidFill>
                  <a:srgbClr val="000000"/>
                </a:solidFill>
              </a:rPr>
              <a:t>Future Directions:</a:t>
            </a:r>
            <a:endParaRPr sz="1514" b="1">
              <a:solidFill>
                <a:srgbClr val="000000"/>
              </a:solidFill>
            </a:endParaRPr>
          </a:p>
          <a:p>
            <a:pPr marL="457200" lvl="0" indent="-324757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14"/>
              <a:buChar char="●"/>
            </a:pPr>
            <a:r>
              <a:rPr lang="en" sz="1514" b="1">
                <a:solidFill>
                  <a:srgbClr val="000000"/>
                </a:solidFill>
              </a:rPr>
              <a:t>Model Enhancement: Expand training datasets and refine algorithms to boost model accuracy and robustness, facilitating their integration into real-time agricultural monitoring systems.</a:t>
            </a:r>
            <a:endParaRPr sz="1514" b="1">
              <a:solidFill>
                <a:srgbClr val="000000"/>
              </a:solidFill>
            </a:endParaRPr>
          </a:p>
          <a:p>
            <a:pPr marL="457200" lvl="0" indent="-32475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14"/>
              <a:buChar char="●"/>
            </a:pPr>
            <a:r>
              <a:rPr lang="en" sz="1514" b="1">
                <a:solidFill>
                  <a:srgbClr val="000000"/>
                </a:solidFill>
              </a:rPr>
              <a:t>Model Customization: Strategically select and adapt models based on specific diagnostic requirements to optimize crop health management and resource utilization efficiency.</a:t>
            </a:r>
            <a:endParaRPr sz="1514" b="1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79"/>
    </mc:Choice>
    <mc:Fallback>
      <p:transition spd="slow" advTm="2307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990000"/>
                </a:solidFill>
              </a:rPr>
              <a:t>Introduction</a:t>
            </a:r>
            <a:endParaRPr sz="3400">
              <a:solidFill>
                <a:srgbClr val="990000"/>
              </a:solidFill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567825" y="1410425"/>
            <a:ext cx="8187900" cy="33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 b="1">
                <a:solidFill>
                  <a:srgbClr val="000000"/>
                </a:solidFill>
              </a:rPr>
              <a:t>Wheat is one of the most important crops globally, and detecting diseases early is crucial for maintaining high yields.</a:t>
            </a:r>
            <a:endParaRPr sz="1900" b="1">
              <a:solidFill>
                <a:srgbClr val="000000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 b="1">
                <a:solidFill>
                  <a:srgbClr val="000000"/>
                </a:solidFill>
              </a:rPr>
              <a:t>Traditional methods for detecting wheat diseases are often labor-intensive and not always accurate.</a:t>
            </a:r>
            <a:endParaRPr sz="1900" b="1">
              <a:solidFill>
                <a:srgbClr val="000000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 b="1">
                <a:solidFill>
                  <a:srgbClr val="000000"/>
                </a:solidFill>
              </a:rPr>
              <a:t>This project introduces a machine learning approach using YOLOv5 for detecting diseases in UAV imagery and VGG19 for classifying diseases from camera images.</a:t>
            </a:r>
            <a:endParaRPr sz="1900" b="1">
              <a:solidFill>
                <a:srgbClr val="000000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 b="1">
                <a:solidFill>
                  <a:srgbClr val="000000"/>
                </a:solidFill>
              </a:rPr>
              <a:t>These models help in automating the process, significantly increasing both the speed and accuracy of disease detection.</a:t>
            </a:r>
            <a:endParaRPr sz="1900" b="1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29"/>
    </mc:Choice>
    <mc:Fallback>
      <p:transition spd="slow" advTm="3482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802000" y="220425"/>
            <a:ext cx="7030500" cy="7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990000"/>
                </a:solidFill>
              </a:rPr>
              <a:t>Dataset Overview</a:t>
            </a:r>
            <a:endParaRPr sz="3000">
              <a:solidFill>
                <a:srgbClr val="990000"/>
              </a:solidFill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814950" y="863725"/>
            <a:ext cx="7514100" cy="38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 b="1">
                <a:solidFill>
                  <a:srgbClr val="000000"/>
                </a:solidFill>
              </a:rPr>
              <a:t>UAV Dataset: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 b="1">
                <a:solidFill>
                  <a:srgbClr val="000000"/>
                </a:solidFill>
              </a:rPr>
              <a:t>Source: DJI Drone Imagery</a:t>
            </a:r>
            <a:endParaRPr sz="1600" b="1">
              <a:solidFill>
                <a:srgbClr val="00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 b="1">
                <a:solidFill>
                  <a:srgbClr val="000000"/>
                </a:solidFill>
              </a:rPr>
              <a:t>Classes: Fusarium Head Blight Disease, Healthy Head</a:t>
            </a:r>
            <a:endParaRPr sz="1600" b="1">
              <a:solidFill>
                <a:srgbClr val="00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 b="1">
                <a:solidFill>
                  <a:srgbClr val="000000"/>
                </a:solidFill>
              </a:rPr>
              <a:t>Total Images: Approximately 3100</a:t>
            </a:r>
            <a:endParaRPr sz="1600" b="1">
              <a:solidFill>
                <a:srgbClr val="00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 b="1">
                <a:solidFill>
                  <a:srgbClr val="000000"/>
                </a:solidFill>
              </a:rPr>
              <a:t>Images were captured at various altitudes to simulate different field scouting scenarios.</a:t>
            </a:r>
            <a:endParaRPr sz="1600" b="1"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 b="1">
                <a:solidFill>
                  <a:srgbClr val="000000"/>
                </a:solidFill>
              </a:rPr>
              <a:t>Camera Dataset:</a:t>
            </a:r>
            <a:endParaRPr sz="1800" b="1">
              <a:solidFill>
                <a:srgbClr val="00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 b="1">
                <a:solidFill>
                  <a:srgbClr val="000000"/>
                </a:solidFill>
              </a:rPr>
              <a:t>Source: Ground-based high-resolution camera</a:t>
            </a:r>
            <a:endParaRPr sz="1600" b="1">
              <a:solidFill>
                <a:srgbClr val="00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 b="1">
                <a:solidFill>
                  <a:srgbClr val="000000"/>
                </a:solidFill>
              </a:rPr>
              <a:t>Classes: Crown and Root Rot, Healthy Wheat, Leaf Rust, Wheat Loose Smut</a:t>
            </a:r>
            <a:endParaRPr sz="1600" b="1">
              <a:solidFill>
                <a:srgbClr val="00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 b="1">
                <a:solidFill>
                  <a:srgbClr val="000000"/>
                </a:solidFill>
              </a:rPr>
              <a:t>Total Images: Approximately 4,600</a:t>
            </a:r>
            <a:endParaRPr sz="1600" b="1">
              <a:solidFill>
                <a:srgbClr val="000000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 b="1">
                <a:solidFill>
                  <a:srgbClr val="000000"/>
                </a:solidFill>
              </a:rPr>
              <a:t>This dataset includes a diverse set of images taken in different lighting and weather conditions to robustly train the VGG19 model.</a:t>
            </a:r>
            <a:endParaRPr sz="1600" b="1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56"/>
    </mc:Choice>
    <mc:Fallback>
      <p:transition spd="slow" advTm="3685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220425" y="191050"/>
            <a:ext cx="8769600" cy="7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Wheat Crop Disease Detection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990000"/>
                </a:solidFill>
              </a:rPr>
              <a:t>Workflow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5114100" y="837650"/>
            <a:ext cx="3876000" cy="41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725"/>
              <a:buNone/>
            </a:pPr>
            <a:r>
              <a:rPr lang="en" sz="1496" b="1">
                <a:solidFill>
                  <a:srgbClr val="000000"/>
                </a:solidFill>
              </a:rPr>
              <a:t>We begin with the acquisition of input images using cameras or drones, which are then resized and labeled during data preprocessing to ensure consistency and accuracy. </a:t>
            </a:r>
            <a:endParaRPr sz="1496" b="1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SzPts val="725"/>
              <a:buNone/>
            </a:pPr>
            <a:r>
              <a:rPr lang="en" sz="1496" b="1">
                <a:solidFill>
                  <a:srgbClr val="000000"/>
                </a:solidFill>
              </a:rPr>
              <a:t>Data transformation employs techniques such as flipping, rotating, and scaling to augment the dataset, enhancing the robustness of the models against varying field conditions. </a:t>
            </a:r>
            <a:endParaRPr sz="1496" b="1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  <a:buSzPts val="725"/>
              <a:buNone/>
            </a:pPr>
            <a:r>
              <a:rPr lang="en" sz="1496" b="1">
                <a:solidFill>
                  <a:srgbClr val="000000"/>
                </a:solidFill>
              </a:rPr>
              <a:t>The processed images are fed into deep learning models like VGG19 and YOLO versions 4 and 5, which classify the images into different categories of wheat health, identifying various diseases and distinguishing healthy plants effectively.</a:t>
            </a:r>
            <a:endParaRPr sz="1573" b="1">
              <a:solidFill>
                <a:srgbClr val="000000"/>
              </a:solidFill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000" y="1126725"/>
            <a:ext cx="4991100" cy="29992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 txBox="1"/>
          <p:nvPr/>
        </p:nvSpPr>
        <p:spPr>
          <a:xfrm>
            <a:off x="193800" y="4126025"/>
            <a:ext cx="48495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Proxima Nova"/>
                <a:ea typeface="Proxima Nova"/>
                <a:cs typeface="Proxima Nova"/>
                <a:sym typeface="Proxima Nova"/>
              </a:rPr>
              <a:t>Figure 1. Workflow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54"/>
    </mc:Choice>
    <mc:Fallback>
      <p:transition spd="slow" advTm="2925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484950" y="222400"/>
            <a:ext cx="8391300" cy="8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00">
                <a:solidFill>
                  <a:srgbClr val="990000"/>
                </a:solidFill>
              </a:rPr>
              <a:t>VGG19 Methodology for Wheat Disease Classification</a:t>
            </a:r>
            <a:endParaRPr sz="2500">
              <a:solidFill>
                <a:srgbClr val="990000"/>
              </a:solidFill>
            </a:endParaRPr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524850" y="1028700"/>
            <a:ext cx="8252700" cy="374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306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200" b="1" dirty="0">
                <a:solidFill>
                  <a:srgbClr val="000000"/>
                </a:solidFill>
              </a:rPr>
              <a:t>VGG19 is a convolutional neural network that excels in classifying images by leveraging deep layers of learning. </a:t>
            </a:r>
          </a:p>
          <a:p>
            <a:pPr marL="457200" lvl="0" indent="-35306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200" b="1" dirty="0">
                <a:solidFill>
                  <a:srgbClr val="000000"/>
                </a:solidFill>
              </a:rPr>
              <a:t>For VGG19  we resized all input images to 224x224 pixels.</a:t>
            </a:r>
            <a:endParaRPr sz="2200" b="1" dirty="0">
              <a:solidFill>
                <a:srgbClr val="000000"/>
              </a:solidFill>
            </a:endParaRPr>
          </a:p>
          <a:p>
            <a:pPr marL="457200" lvl="0" indent="-35306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200" b="1" dirty="0">
                <a:solidFill>
                  <a:srgbClr val="000000"/>
                </a:solidFill>
              </a:rPr>
              <a:t>This model uses the Adam optimizer with a learning rate of 0.001 and is trained over 30 epochs to avoid overfitting while ensuring sufficient learning. </a:t>
            </a:r>
            <a:endParaRPr sz="2200" b="1" dirty="0">
              <a:solidFill>
                <a:srgbClr val="000000"/>
              </a:solidFill>
            </a:endParaRPr>
          </a:p>
          <a:p>
            <a:pPr marL="457200" lvl="0" indent="-35306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2200" b="1" dirty="0">
                <a:solidFill>
                  <a:srgbClr val="000000"/>
                </a:solidFill>
              </a:rPr>
              <a:t>Data augmentation techniques such as rotations, zoom, shifts, and flips are implemented to enhance the model’s robustness against different agricultural field conditions.</a:t>
            </a:r>
            <a:endParaRPr sz="2200"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28"/>
    </mc:Choice>
    <mc:Fallback>
      <p:transition spd="slow" advTm="19428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1303900" y="113600"/>
            <a:ext cx="76017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YOLOv4 and YOLOv5 Methodologies for Wheat Disease Detection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999325" y="1112900"/>
            <a:ext cx="7601700" cy="38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 b="1">
                <a:solidFill>
                  <a:srgbClr val="000000"/>
                </a:solidFill>
              </a:rPr>
              <a:t>YOLOv4 and YOLOv5 are advanced deep learning models designed for real-time object detection, crucial for localizing wheat diseases in UAV-captured images. </a:t>
            </a:r>
            <a:endParaRPr sz="1700" b="1">
              <a:solidFill>
                <a:srgbClr val="000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 b="1">
                <a:solidFill>
                  <a:srgbClr val="000000"/>
                </a:solidFill>
              </a:rPr>
              <a:t>We resized images : 416x416 pixels for YOLOv4 , 640x640 pixels for YOLOv5 and normalized to enhance feature detection. </a:t>
            </a:r>
            <a:endParaRPr sz="1700" b="1">
              <a:solidFill>
                <a:srgbClr val="000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 b="1">
                <a:solidFill>
                  <a:srgbClr val="000000"/>
                </a:solidFill>
              </a:rPr>
              <a:t>YOLOv4 is trained over an extensive 10,000 epochs with a batch size of 64 and a learning rate of 0.001, which is ideal for its intensive detection tasks. </a:t>
            </a:r>
            <a:endParaRPr sz="1700" b="1">
              <a:solidFill>
                <a:srgbClr val="000000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lang="en" sz="1700" b="1">
                <a:solidFill>
                  <a:srgbClr val="000000"/>
                </a:solidFill>
              </a:rPr>
              <a:t>YOLOv5, underwent training for 75 epochs with a batch size of 32 and starts with a learning rate of 0.01, reducing to 10% of this rate by the end of the training period.</a:t>
            </a:r>
            <a:endParaRPr sz="1700" b="1">
              <a:solidFill>
                <a:srgbClr val="000000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43"/>
    </mc:Choice>
    <mc:Fallback>
      <p:transition spd="slow" advTm="23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11700" y="206475"/>
            <a:ext cx="8520600" cy="10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620"/>
              <a:t>DEMO</a:t>
            </a:r>
            <a:endParaRPr sz="4620"/>
          </a:p>
        </p:txBody>
      </p:sp>
      <p:pic>
        <p:nvPicPr>
          <p:cNvPr id="5" name="aece415a-ad1f-4d23-a8cb-297473186f89">
            <a:hlinkClick r:id="" action="ppaction://media"/>
            <a:extLst>
              <a:ext uri="{FF2B5EF4-FFF2-40B4-BE49-F238E27FC236}">
                <a16:creationId xmlns:a16="http://schemas.microsoft.com/office/drawing/2014/main" id="{97581A7A-26F3-4572-9AF8-25C1F2A5EB4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3400" y="285750"/>
            <a:ext cx="8077200" cy="45720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997"/>
    </mc:Choice>
    <mc:Fallback>
      <p:transition spd="slow" advTm="155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3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5475" objId="2"/>
        <p14:triggerEvt type="onClick" time="5476" objId="2"/>
        <p14:stopEvt time="154446" objId="2"/>
        <p14:playEvt time="154451" objId="2"/>
        <p14:stopEvt time="155997" objId="2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1127450" y="142850"/>
            <a:ext cx="7030500" cy="7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YOLOv5 Results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101" name="Google Shape;101;p20"/>
          <p:cNvSpPr txBox="1">
            <a:spLocks noGrp="1"/>
          </p:cNvSpPr>
          <p:nvPr>
            <p:ph type="body" idx="1"/>
          </p:nvPr>
        </p:nvSpPr>
        <p:spPr>
          <a:xfrm>
            <a:off x="547000" y="852350"/>
            <a:ext cx="8329200" cy="5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 b="1"/>
              <a:t>The YOLOv5 model demonstrated excellent performance in detecting and localizing wheat diseases.</a:t>
            </a:r>
            <a:endParaRPr sz="2200" b="1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102" name="Google Shape;102;p20"/>
          <p:cNvGraphicFramePr/>
          <p:nvPr/>
        </p:nvGraphicFramePr>
        <p:xfrm>
          <a:off x="547000" y="1779975"/>
          <a:ext cx="3814825" cy="2753250"/>
        </p:xfrm>
        <a:graphic>
          <a:graphicData uri="http://schemas.openxmlformats.org/drawingml/2006/table">
            <a:tbl>
              <a:tblPr>
                <a:noFill/>
                <a:tableStyleId>{05F4B218-6D4E-422C-8E7A-CA9B97C0408B}</a:tableStyleId>
              </a:tblPr>
              <a:tblGrid>
                <a:gridCol w="95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4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8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7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21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Class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Precision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Recall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F-1 Score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mAP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Fusarium Head Blight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0.93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1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Healthy Head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0.91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0750" y="1739575"/>
            <a:ext cx="4521450" cy="283406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/>
        </p:nvSpPr>
        <p:spPr>
          <a:xfrm>
            <a:off x="573125" y="4761400"/>
            <a:ext cx="84648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558425" y="4702625"/>
            <a:ext cx="8403900" cy="2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latin typeface="Nunito"/>
                <a:ea typeface="Nunito"/>
                <a:cs typeface="Nunito"/>
                <a:sym typeface="Nunito"/>
              </a:rPr>
              <a:t>Table 1.  Evaluation Metrics  </a:t>
            </a:r>
            <a:r>
              <a:rPr lang="en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                                                             </a:t>
            </a:r>
            <a:r>
              <a:rPr lang="en" sz="1300"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300" b="1">
                <a:latin typeface="Nunito"/>
                <a:ea typeface="Nunito"/>
                <a:cs typeface="Nunito"/>
                <a:sym typeface="Nunito"/>
              </a:rPr>
              <a:t> Figure 2.  </a:t>
            </a:r>
            <a:r>
              <a:rPr lang="en" sz="1200" b="1">
                <a:latin typeface="Times New Roman"/>
                <a:ea typeface="Times New Roman"/>
                <a:cs typeface="Times New Roman"/>
                <a:sym typeface="Times New Roman"/>
              </a:rPr>
              <a:t>mAP50 vs Epoch Graph for YOLOv5</a:t>
            </a:r>
            <a:endParaRPr sz="1300" b="1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77"/>
    </mc:Choice>
    <mc:Fallback>
      <p:transition spd="slow" advTm="24277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1303800" y="172400"/>
            <a:ext cx="7030500" cy="6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00"/>
                </a:solidFill>
              </a:rPr>
              <a:t>VGG19 Results</a:t>
            </a:r>
            <a:endParaRPr>
              <a:solidFill>
                <a:srgbClr val="990000"/>
              </a:solidFill>
            </a:endParaRPr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542259" y="764325"/>
            <a:ext cx="8307815" cy="6007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36" b="1" dirty="0"/>
              <a:t>The VGG19 model has shown promising results in classifying different types of wheat diseases.</a:t>
            </a:r>
            <a:endParaRPr sz="3836" b="1"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graphicFrame>
        <p:nvGraphicFramePr>
          <p:cNvPr id="112" name="Google Shape;112;p21"/>
          <p:cNvGraphicFramePr/>
          <p:nvPr/>
        </p:nvGraphicFramePr>
        <p:xfrm>
          <a:off x="293925" y="1458475"/>
          <a:ext cx="3844550" cy="3047850"/>
        </p:xfrm>
        <a:graphic>
          <a:graphicData uri="http://schemas.openxmlformats.org/drawingml/2006/table">
            <a:tbl>
              <a:tblPr>
                <a:noFill/>
                <a:tableStyleId>{05F4B218-6D4E-422C-8E7A-CA9B97C0408B}</a:tableStyleId>
              </a:tblPr>
              <a:tblGrid>
                <a:gridCol w="1044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47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0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2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8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Class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Precision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Recall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F-1 Score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8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Crown and Root Rot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0.89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8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Healthy Wheat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0.96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Leaf Rust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0.90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7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Wheat Loose Smut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0.88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3" name="Google Shape;113;p21"/>
          <p:cNvSpPr txBox="1"/>
          <p:nvPr/>
        </p:nvSpPr>
        <p:spPr>
          <a:xfrm>
            <a:off x="293925" y="4854700"/>
            <a:ext cx="3130200" cy="1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252975" y="4599700"/>
            <a:ext cx="85971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 dirty="0">
                <a:latin typeface="Proxima Nova"/>
                <a:ea typeface="Proxima Nova"/>
                <a:cs typeface="Proxima Nova"/>
                <a:sym typeface="Proxima Nova"/>
              </a:rPr>
              <a:t>Table 2. Performance Metrics   </a:t>
            </a:r>
            <a:r>
              <a:rPr lang="en" sz="1600" b="1" dirty="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                                     </a:t>
            </a:r>
            <a:r>
              <a:rPr lang="en" sz="1200" b="1" dirty="0">
                <a:latin typeface="Proxima Nova"/>
                <a:ea typeface="Proxima Nova"/>
                <a:cs typeface="Proxima Nova"/>
                <a:sym typeface="Proxima Nova"/>
              </a:rPr>
              <a:t>Fig. 3 Training and Validation Accuracy per </a:t>
            </a:r>
            <a:r>
              <a:rPr lang="en-US" sz="1200" b="1" dirty="0">
                <a:latin typeface="Proxima Nova"/>
                <a:ea typeface="Proxima Nova"/>
                <a:cs typeface="Proxima Nova"/>
                <a:sym typeface="Proxima Nova"/>
              </a:rPr>
              <a:t>Epoch</a:t>
            </a:r>
            <a:endParaRPr sz="12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6150" y="1458475"/>
            <a:ext cx="4715449" cy="304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28"/>
    </mc:Choice>
    <mc:Fallback>
      <p:transition spd="slow" advTm="13128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4.4"/>
</p:tagLst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842</Words>
  <Application>Microsoft Office PowerPoint</Application>
  <PresentationFormat>On-screen Show (16:9)</PresentationFormat>
  <Paragraphs>97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Nunito</vt:lpstr>
      <vt:lpstr>Arial</vt:lpstr>
      <vt:lpstr>Proxima Nova</vt:lpstr>
      <vt:lpstr>Alfa Slab One</vt:lpstr>
      <vt:lpstr>Times New Roman</vt:lpstr>
      <vt:lpstr>Gameday</vt:lpstr>
      <vt:lpstr>PowerPoint Presentation</vt:lpstr>
      <vt:lpstr>Introduction</vt:lpstr>
      <vt:lpstr>Dataset Overview</vt:lpstr>
      <vt:lpstr>Wheat Crop Disease Detection Workflow</vt:lpstr>
      <vt:lpstr>VGG19 Methodology for Wheat Disease Classification</vt:lpstr>
      <vt:lpstr>YOLOv4 and YOLOv5 Methodologies for Wheat Disease Detection</vt:lpstr>
      <vt:lpstr>DEMO</vt:lpstr>
      <vt:lpstr>YOLOv5 Results</vt:lpstr>
      <vt:lpstr>VGG19 Results</vt:lpstr>
      <vt:lpstr>Comparative Analysis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Checkout</dc:creator>
  <cp:lastModifiedBy>Checkout</cp:lastModifiedBy>
  <cp:revision>9</cp:revision>
  <dcterms:modified xsi:type="dcterms:W3CDTF">2024-05-16T04:16:49Z</dcterms:modified>
</cp:coreProperties>
</file>